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18288000" cy="10287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el título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12" name="Nivel de texto 1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o del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21" name="Nivel de texto 1…"/>
          <p:cNvSpPr txBox="1"/>
          <p:nvPr>
            <p:ph type="body" sz="quarter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2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o del título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Texto del título</a:t>
            </a:r>
          </a:p>
        </p:txBody>
      </p:sp>
      <p:sp>
        <p:nvSpPr>
          <p:cNvPr id="30" name="Nivel de texto 1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31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o del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39" name="Nivel de texto 1…"/>
          <p:cNvSpPr txBox="1"/>
          <p:nvPr>
            <p:ph type="body" sz="quarter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0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o del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48" name="Nivel de texto 1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0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o del título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58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o del título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del título</a:t>
            </a:r>
          </a:p>
        </p:txBody>
      </p:sp>
      <p:sp>
        <p:nvSpPr>
          <p:cNvPr id="73" name="Nivel de texto 1…"/>
          <p:cNvSpPr txBox="1"/>
          <p:nvPr>
            <p:ph type="body" sz="quarter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o del título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Texto del título</a:t>
            </a:r>
          </a:p>
        </p:txBody>
      </p:sp>
      <p:sp>
        <p:nvSpPr>
          <p:cNvPr id="83" name="Picture Placeholder 2"/>
          <p:cNvSpPr/>
          <p:nvPr>
            <p:ph type="pic" sz="quarter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Nivel de texto 1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85" name="Número de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el título"/>
          <p:cNvSpPr txBox="1"/>
          <p:nvPr>
            <p:ph type="title"/>
          </p:nvPr>
        </p:nvSpPr>
        <p:spPr>
          <a:xfrm>
            <a:off x="914400" y="138112"/>
            <a:ext cx="16459200" cy="22621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3" name="Nivel de texto 1…"/>
          <p:cNvSpPr txBox="1"/>
          <p:nvPr>
            <p:ph type="body" idx="1"/>
          </p:nvPr>
        </p:nvSpPr>
        <p:spPr>
          <a:xfrm>
            <a:off x="914400" y="2400300"/>
            <a:ext cx="16459200" cy="7886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Número de diapositiva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11.png"/><Relationship Id="rId8" Type="http://schemas.openxmlformats.org/officeDocument/2006/relationships/image" Target="../media/image12.png"/><Relationship Id="rId9" Type="http://schemas.openxmlformats.org/officeDocument/2006/relationships/image" Target="../media/image13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Freeform 2"/>
          <p:cNvSpPr/>
          <p:nvPr/>
        </p:nvSpPr>
        <p:spPr>
          <a:xfrm>
            <a:off x="-2172953" y="-1703295"/>
            <a:ext cx="10185952" cy="1369358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5" name="AutoShape 3"/>
          <p:cNvSpPr/>
          <p:nvPr/>
        </p:nvSpPr>
        <p:spPr>
          <a:xfrm>
            <a:off x="10963308" y="6923196"/>
            <a:ext cx="7655921" cy="1"/>
          </a:xfrm>
          <a:prstGeom prst="line">
            <a:avLst/>
          </a:prstGeom>
          <a:ln w="9525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96" name="Freeform 4"/>
          <p:cNvSpPr/>
          <p:nvPr/>
        </p:nvSpPr>
        <p:spPr>
          <a:xfrm>
            <a:off x="14869960" y="0"/>
            <a:ext cx="3418040" cy="256892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7" name="TextBox 5"/>
          <p:cNvSpPr txBox="1"/>
          <p:nvPr/>
        </p:nvSpPr>
        <p:spPr>
          <a:xfrm>
            <a:off x="10963308" y="4440704"/>
            <a:ext cx="8115301" cy="2351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ts val="9200"/>
              </a:lnSpc>
              <a:defRPr b="1" sz="8500">
                <a:latin typeface="Montaser Arabic Heavy"/>
                <a:ea typeface="Montaser Arabic Heavy"/>
                <a:cs typeface="Montaser Arabic Heavy"/>
                <a:sym typeface="Montaser Arabic Heavy"/>
              </a:defRPr>
            </a:pPr>
            <a:r>
              <a:t>PROYECTO</a:t>
            </a:r>
          </a:p>
          <a:p>
            <a:pPr algn="just">
              <a:lnSpc>
                <a:spcPts val="9200"/>
              </a:lnSpc>
              <a:defRPr b="1" sz="8500">
                <a:latin typeface="Montaser Arabic Heavy"/>
                <a:ea typeface="Montaser Arabic Heavy"/>
                <a:cs typeface="Montaser Arabic Heavy"/>
                <a:sym typeface="Montaser Arabic Heavy"/>
              </a:defRPr>
            </a:pPr>
            <a:r>
              <a:t>DE </a:t>
            </a:r>
            <a:r>
              <a:rPr>
                <a:solidFill>
                  <a:srgbClr val="DF0125"/>
                </a:solidFill>
              </a:rPr>
              <a:t>DATOS</a:t>
            </a:r>
          </a:p>
        </p:txBody>
      </p:sp>
      <p:sp>
        <p:nvSpPr>
          <p:cNvPr id="98" name="TextBox 6"/>
          <p:cNvSpPr txBox="1"/>
          <p:nvPr/>
        </p:nvSpPr>
        <p:spPr>
          <a:xfrm>
            <a:off x="10963308" y="7273396"/>
            <a:ext cx="6295993" cy="550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just">
              <a:lnSpc>
                <a:spcPts val="4500"/>
              </a:lnSpc>
              <a:defRPr b="1" spc="19" sz="3200">
                <a:solidFill>
                  <a:srgbClr val="DF0125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defRPr>
            </a:pPr>
            <a:r>
              <a:t>GMV</a:t>
            </a:r>
            <a:r>
              <a:rPr b="0">
                <a:solidFill>
                  <a:srgbClr val="000000"/>
                </a:solidFill>
                <a:latin typeface="Montaser Arabic"/>
                <a:ea typeface="Montaser Arabic"/>
                <a:cs typeface="Montaser Arabic"/>
                <a:sym typeface="Montaser Arabic"/>
              </a:rPr>
              <a:t> - MARCO DÍAZ SOPEÑA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Freeform 2"/>
          <p:cNvSpPr/>
          <p:nvPr/>
        </p:nvSpPr>
        <p:spPr>
          <a:xfrm rot="20126362">
            <a:off x="-3492367" y="-3246521"/>
            <a:ext cx="9858469" cy="7282945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00" name="Freeform 3"/>
          <p:cNvSpPr/>
          <p:nvPr/>
        </p:nvSpPr>
        <p:spPr>
          <a:xfrm rot="3508094">
            <a:off x="13357045" y="4796237"/>
            <a:ext cx="6591955" cy="892412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01" name="AutoShape 4"/>
          <p:cNvSpPr/>
          <p:nvPr/>
        </p:nvSpPr>
        <p:spPr>
          <a:xfrm>
            <a:off x="-1045547" y="1865656"/>
            <a:ext cx="6492242" cy="1"/>
          </a:xfrm>
          <a:prstGeom prst="line">
            <a:avLst/>
          </a:prstGeom>
          <a:ln w="9525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02" name="Freeform 5"/>
          <p:cNvSpPr/>
          <p:nvPr/>
        </p:nvSpPr>
        <p:spPr>
          <a:xfrm>
            <a:off x="763953" y="2678141"/>
            <a:ext cx="8137751" cy="6580159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03" name="Freeform 6"/>
          <p:cNvSpPr/>
          <p:nvPr/>
        </p:nvSpPr>
        <p:spPr>
          <a:xfrm>
            <a:off x="9329697" y="2158531"/>
            <a:ext cx="8564968" cy="7194573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04" name="TextBox 7"/>
          <p:cNvSpPr txBox="1"/>
          <p:nvPr/>
        </p:nvSpPr>
        <p:spPr>
          <a:xfrm>
            <a:off x="-2187358" y="761033"/>
            <a:ext cx="9621072" cy="941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7400"/>
              </a:lnSpc>
              <a:defRPr b="1" sz="6500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defRPr>
            </a:lvl1pPr>
          </a:lstStyle>
          <a:p>
            <a:pPr/>
            <a:r>
              <a:t>Streamlit</a:t>
            </a:r>
          </a:p>
        </p:txBody>
      </p:sp>
      <p:sp>
        <p:nvSpPr>
          <p:cNvPr id="205" name="AutoShape 8"/>
          <p:cNvSpPr/>
          <p:nvPr/>
        </p:nvSpPr>
        <p:spPr>
          <a:xfrm>
            <a:off x="8411943" y="5386708"/>
            <a:ext cx="1615799" cy="1"/>
          </a:xfrm>
          <a:prstGeom prst="line">
            <a:avLst/>
          </a:prstGeom>
          <a:ln w="180975" cap="rnd">
            <a:solidFill>
              <a:srgbClr val="DF0125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Freeform 2"/>
          <p:cNvSpPr/>
          <p:nvPr/>
        </p:nvSpPr>
        <p:spPr>
          <a:xfrm rot="10800000">
            <a:off x="9720175" y="-1703293"/>
            <a:ext cx="10185952" cy="1369358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208" name="AutoShape 3"/>
          <p:cNvSpPr/>
          <p:nvPr/>
        </p:nvSpPr>
        <p:spPr>
          <a:xfrm>
            <a:off x="-725926" y="7622657"/>
            <a:ext cx="6896853" cy="1"/>
          </a:xfrm>
          <a:prstGeom prst="line">
            <a:avLst/>
          </a:prstGeom>
          <a:ln w="9525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09" name="TextBox 4"/>
          <p:cNvSpPr txBox="1"/>
          <p:nvPr/>
        </p:nvSpPr>
        <p:spPr>
          <a:xfrm>
            <a:off x="1028700" y="5020255"/>
            <a:ext cx="8259568" cy="23513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9200"/>
              </a:lnSpc>
              <a:defRPr b="1" sz="8500">
                <a:latin typeface="Montaser Arabic Heavy"/>
                <a:ea typeface="Montaser Arabic Heavy"/>
                <a:cs typeface="Montaser Arabic Heavy"/>
                <a:sym typeface="Montaser Arabic Heavy"/>
              </a:defRPr>
            </a:pPr>
            <a:r>
              <a:t>MUCHAS </a:t>
            </a:r>
            <a:r>
              <a:rPr>
                <a:solidFill>
                  <a:srgbClr val="DF0125"/>
                </a:solidFill>
              </a:rPr>
              <a:t>GRACIAS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Freeform 2"/>
          <p:cNvSpPr/>
          <p:nvPr/>
        </p:nvSpPr>
        <p:spPr>
          <a:xfrm rot="12518497">
            <a:off x="-3700903" y="4634534"/>
            <a:ext cx="11318215" cy="819438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01" name="AutoShape 3"/>
          <p:cNvSpPr/>
          <p:nvPr/>
        </p:nvSpPr>
        <p:spPr>
          <a:xfrm>
            <a:off x="-400679" y="2653008"/>
            <a:ext cx="6492242" cy="1"/>
          </a:xfrm>
          <a:prstGeom prst="line">
            <a:avLst/>
          </a:prstGeom>
          <a:ln w="9525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02" name="Freeform 4"/>
          <p:cNvSpPr/>
          <p:nvPr/>
        </p:nvSpPr>
        <p:spPr>
          <a:xfrm>
            <a:off x="1958205" y="2976858"/>
            <a:ext cx="6356959" cy="635696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08" name="Group 5"/>
          <p:cNvGrpSpPr/>
          <p:nvPr/>
        </p:nvGrpSpPr>
        <p:grpSpPr>
          <a:xfrm>
            <a:off x="10736739" y="181553"/>
            <a:ext cx="7223979" cy="9923895"/>
            <a:chOff x="0" y="0"/>
            <a:chExt cx="7223977" cy="9923893"/>
          </a:xfrm>
        </p:grpSpPr>
        <p:sp>
          <p:nvSpPr>
            <p:cNvPr id="103" name="Freeform 6"/>
            <p:cNvSpPr/>
            <p:nvPr/>
          </p:nvSpPr>
          <p:spPr>
            <a:xfrm>
              <a:off x="153203" y="-1"/>
              <a:ext cx="7070775" cy="9923895"/>
            </a:xfrm>
            <a:prstGeom prst="rect">
              <a:avLst/>
            </a:prstGeom>
            <a:blipFill rotWithShape="1">
              <a:blip r:embed="rId4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04" name="TextBox 7"/>
            <p:cNvSpPr txBox="1"/>
            <p:nvPr/>
          </p:nvSpPr>
          <p:spPr>
            <a:xfrm>
              <a:off x="598053" y="1021231"/>
              <a:ext cx="2516281" cy="318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lvl1pPr>
            </a:lstStyle>
            <a:p>
              <a:pPr/>
              <a:r>
                <a:t>No buscar trabajo</a:t>
              </a:r>
            </a:p>
          </p:txBody>
        </p:sp>
        <p:sp>
          <p:nvSpPr>
            <p:cNvPr id="105" name="TextBox 8"/>
            <p:cNvSpPr txBox="1"/>
            <p:nvPr/>
          </p:nvSpPr>
          <p:spPr>
            <a:xfrm>
              <a:off x="264392" y="3348446"/>
              <a:ext cx="3183603" cy="6357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Imprimir tu CV e ir a </a:t>
              </a:r>
            </a:p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las empresas a dárselo</a:t>
              </a:r>
            </a:p>
          </p:txBody>
        </p:sp>
        <p:sp>
          <p:nvSpPr>
            <p:cNvPr id="106" name="TextBox 9"/>
            <p:cNvSpPr txBox="1"/>
            <p:nvPr/>
          </p:nvSpPr>
          <p:spPr>
            <a:xfrm>
              <a:off x="-1" y="5848575"/>
              <a:ext cx="3688591" cy="635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lvl1pPr>
            </a:lstStyle>
            <a:p>
              <a:pPr/>
              <a:r>
                <a:t>Meterte a Linkedin o Infojobs y echar CV’s </a:t>
              </a:r>
            </a:p>
          </p:txBody>
        </p:sp>
        <p:sp>
          <p:nvSpPr>
            <p:cNvPr id="107" name="TextBox 10"/>
            <p:cNvSpPr txBox="1"/>
            <p:nvPr/>
          </p:nvSpPr>
          <p:spPr>
            <a:xfrm>
              <a:off x="-1" y="7880753"/>
              <a:ext cx="3577078" cy="15882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Scrapearte todas las ofertas de Infojobs </a:t>
              </a:r>
            </a:p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 y analizarlo utilizando tu propia herramienta con inteligencia artificial</a:t>
              </a:r>
            </a:p>
          </p:txBody>
        </p:sp>
      </p:grpSp>
      <p:sp>
        <p:nvSpPr>
          <p:cNvPr id="109" name="Freeform 12"/>
          <p:cNvSpPr/>
          <p:nvPr/>
        </p:nvSpPr>
        <p:spPr>
          <a:xfrm>
            <a:off x="10736740" y="0"/>
            <a:ext cx="7551261" cy="10287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68" y="0"/>
                </a:moveTo>
                <a:lnTo>
                  <a:pt x="21032" y="0"/>
                </a:lnTo>
                <a:cubicBezTo>
                  <a:pt x="21346" y="0"/>
                  <a:pt x="21600" y="187"/>
                  <a:pt x="21600" y="417"/>
                </a:cubicBezTo>
                <a:lnTo>
                  <a:pt x="21600" y="21183"/>
                </a:lnTo>
                <a:cubicBezTo>
                  <a:pt x="21600" y="21294"/>
                  <a:pt x="21540" y="21400"/>
                  <a:pt x="21434" y="21478"/>
                </a:cubicBezTo>
                <a:cubicBezTo>
                  <a:pt x="21327" y="21556"/>
                  <a:pt x="21183" y="21600"/>
                  <a:pt x="21032" y="21600"/>
                </a:cubicBezTo>
                <a:lnTo>
                  <a:pt x="568" y="21600"/>
                </a:lnTo>
                <a:cubicBezTo>
                  <a:pt x="417" y="21600"/>
                  <a:pt x="273" y="21556"/>
                  <a:pt x="166" y="21478"/>
                </a:cubicBezTo>
                <a:cubicBezTo>
                  <a:pt x="60" y="21400"/>
                  <a:pt x="0" y="21294"/>
                  <a:pt x="0" y="21183"/>
                </a:cubicBezTo>
                <a:lnTo>
                  <a:pt x="0" y="417"/>
                </a:lnTo>
                <a:cubicBezTo>
                  <a:pt x="0" y="306"/>
                  <a:pt x="60" y="200"/>
                  <a:pt x="166" y="122"/>
                </a:cubicBezTo>
                <a:cubicBezTo>
                  <a:pt x="273" y="44"/>
                  <a:pt x="417" y="0"/>
                  <a:pt x="568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0" name="Freeform 15"/>
          <p:cNvSpPr/>
          <p:nvPr/>
        </p:nvSpPr>
        <p:spPr>
          <a:xfrm>
            <a:off x="4670417" y="1750363"/>
            <a:ext cx="5082362" cy="578797"/>
          </a:xfrm>
          <a:prstGeom prst="rect">
            <a:avLst/>
          </a:prstGeom>
          <a:solidFill>
            <a:srgbClr val="16FF88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1" name="TextBox 17"/>
          <p:cNvSpPr txBox="1"/>
          <p:nvPr/>
        </p:nvSpPr>
        <p:spPr>
          <a:xfrm>
            <a:off x="551010" y="427546"/>
            <a:ext cx="9821231" cy="1881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7400"/>
              </a:lnSpc>
              <a:defRPr b="1" sz="6500">
                <a:latin typeface="Montaser Arabic Bold"/>
                <a:ea typeface="Montaser Arabic Bold"/>
                <a:cs typeface="Montaser Arabic Bold"/>
                <a:sym typeface="Montaser Arabic Bold"/>
              </a:defRPr>
            </a:lvl1pPr>
          </a:lstStyle>
          <a:p>
            <a:pPr/>
            <a:r>
              <a:t>¿Cómo encuentra trabajo un informático?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 2"/>
          <p:cNvSpPr/>
          <p:nvPr/>
        </p:nvSpPr>
        <p:spPr>
          <a:xfrm rot="12518497">
            <a:off x="-3700903" y="4634534"/>
            <a:ext cx="11318215" cy="819438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14" name="AutoShape 3"/>
          <p:cNvSpPr/>
          <p:nvPr/>
        </p:nvSpPr>
        <p:spPr>
          <a:xfrm>
            <a:off x="-400679" y="2653008"/>
            <a:ext cx="6492242" cy="1"/>
          </a:xfrm>
          <a:prstGeom prst="line">
            <a:avLst/>
          </a:prstGeom>
          <a:ln w="9525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15" name="Freeform 4"/>
          <p:cNvSpPr/>
          <p:nvPr/>
        </p:nvSpPr>
        <p:spPr>
          <a:xfrm>
            <a:off x="1958205" y="2976858"/>
            <a:ext cx="6356959" cy="635696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21" name="Group 5"/>
          <p:cNvGrpSpPr/>
          <p:nvPr/>
        </p:nvGrpSpPr>
        <p:grpSpPr>
          <a:xfrm>
            <a:off x="10736739" y="181553"/>
            <a:ext cx="7223979" cy="9923895"/>
            <a:chOff x="0" y="0"/>
            <a:chExt cx="7223977" cy="9923893"/>
          </a:xfrm>
        </p:grpSpPr>
        <p:sp>
          <p:nvSpPr>
            <p:cNvPr id="116" name="Freeform 6"/>
            <p:cNvSpPr/>
            <p:nvPr/>
          </p:nvSpPr>
          <p:spPr>
            <a:xfrm>
              <a:off x="153203" y="-1"/>
              <a:ext cx="7070775" cy="9923895"/>
            </a:xfrm>
            <a:prstGeom prst="rect">
              <a:avLst/>
            </a:prstGeom>
            <a:blipFill rotWithShape="1">
              <a:blip r:embed="rId4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17" name="TextBox 7"/>
            <p:cNvSpPr txBox="1"/>
            <p:nvPr/>
          </p:nvSpPr>
          <p:spPr>
            <a:xfrm>
              <a:off x="598053" y="1021231"/>
              <a:ext cx="2516281" cy="318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lvl1pPr>
            </a:lstStyle>
            <a:p>
              <a:pPr/>
              <a:r>
                <a:t>No buscar trabajo</a:t>
              </a:r>
            </a:p>
          </p:txBody>
        </p:sp>
        <p:sp>
          <p:nvSpPr>
            <p:cNvPr id="118" name="TextBox 8"/>
            <p:cNvSpPr txBox="1"/>
            <p:nvPr/>
          </p:nvSpPr>
          <p:spPr>
            <a:xfrm>
              <a:off x="264392" y="3348446"/>
              <a:ext cx="3183603" cy="6357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Imprimir tu CV e ir a </a:t>
              </a:r>
            </a:p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las empresas a dárselo</a:t>
              </a:r>
            </a:p>
          </p:txBody>
        </p:sp>
        <p:sp>
          <p:nvSpPr>
            <p:cNvPr id="119" name="TextBox 9"/>
            <p:cNvSpPr txBox="1"/>
            <p:nvPr/>
          </p:nvSpPr>
          <p:spPr>
            <a:xfrm>
              <a:off x="-1" y="5848575"/>
              <a:ext cx="3688591" cy="635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lvl1pPr>
            </a:lstStyle>
            <a:p>
              <a:pPr/>
              <a:r>
                <a:t>Meterte a Linkedin o Infojobs y echar CV’s </a:t>
              </a:r>
            </a:p>
          </p:txBody>
        </p:sp>
        <p:sp>
          <p:nvSpPr>
            <p:cNvPr id="120" name="TextBox 10"/>
            <p:cNvSpPr txBox="1"/>
            <p:nvPr/>
          </p:nvSpPr>
          <p:spPr>
            <a:xfrm>
              <a:off x="-1" y="7880753"/>
              <a:ext cx="3577078" cy="15882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Scrapearte todas las ofertas de Infojobs </a:t>
              </a:r>
            </a:p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 y analizarlo utilizando tu propia herramienta con inteligencia artificial</a:t>
              </a:r>
            </a:p>
          </p:txBody>
        </p:sp>
      </p:grpSp>
      <p:sp>
        <p:nvSpPr>
          <p:cNvPr id="122" name="Freeform 12"/>
          <p:cNvSpPr/>
          <p:nvPr/>
        </p:nvSpPr>
        <p:spPr>
          <a:xfrm>
            <a:off x="10736740" y="2423311"/>
            <a:ext cx="7551261" cy="78636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68" y="0"/>
                </a:moveTo>
                <a:lnTo>
                  <a:pt x="21032" y="0"/>
                </a:lnTo>
                <a:cubicBezTo>
                  <a:pt x="21346" y="0"/>
                  <a:pt x="21600" y="244"/>
                  <a:pt x="21600" y="545"/>
                </a:cubicBezTo>
                <a:lnTo>
                  <a:pt x="21600" y="21055"/>
                </a:lnTo>
                <a:cubicBezTo>
                  <a:pt x="21600" y="21199"/>
                  <a:pt x="21540" y="21338"/>
                  <a:pt x="21434" y="21440"/>
                </a:cubicBezTo>
                <a:cubicBezTo>
                  <a:pt x="21327" y="21543"/>
                  <a:pt x="21183" y="21600"/>
                  <a:pt x="21032" y="21600"/>
                </a:cubicBezTo>
                <a:lnTo>
                  <a:pt x="568" y="21600"/>
                </a:lnTo>
                <a:cubicBezTo>
                  <a:pt x="417" y="21600"/>
                  <a:pt x="273" y="21543"/>
                  <a:pt x="166" y="21440"/>
                </a:cubicBezTo>
                <a:cubicBezTo>
                  <a:pt x="60" y="21338"/>
                  <a:pt x="0" y="21199"/>
                  <a:pt x="0" y="21055"/>
                </a:cubicBezTo>
                <a:lnTo>
                  <a:pt x="0" y="545"/>
                </a:lnTo>
                <a:cubicBezTo>
                  <a:pt x="0" y="401"/>
                  <a:pt x="60" y="262"/>
                  <a:pt x="166" y="160"/>
                </a:cubicBezTo>
                <a:cubicBezTo>
                  <a:pt x="273" y="57"/>
                  <a:pt x="417" y="0"/>
                  <a:pt x="568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3" name="Freeform 15"/>
          <p:cNvSpPr/>
          <p:nvPr/>
        </p:nvSpPr>
        <p:spPr>
          <a:xfrm>
            <a:off x="4618610" y="1750363"/>
            <a:ext cx="5082362" cy="578797"/>
          </a:xfrm>
          <a:prstGeom prst="rect">
            <a:avLst/>
          </a:prstGeom>
          <a:solidFill>
            <a:srgbClr val="16FF88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4" name="TextBox 17"/>
          <p:cNvSpPr txBox="1"/>
          <p:nvPr/>
        </p:nvSpPr>
        <p:spPr>
          <a:xfrm>
            <a:off x="551010" y="427546"/>
            <a:ext cx="9705525" cy="1881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7400"/>
              </a:lnSpc>
              <a:defRPr b="1" sz="6500">
                <a:latin typeface="Montaser Arabic Bold"/>
                <a:ea typeface="Montaser Arabic Bold"/>
                <a:cs typeface="Montaser Arabic Bold"/>
                <a:sym typeface="Montaser Arabic Bold"/>
              </a:defRPr>
            </a:lvl1pPr>
          </a:lstStyle>
          <a:p>
            <a:pPr/>
            <a:r>
              <a:t>¿Cómo encuentra trabajo un informático?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reeform 2"/>
          <p:cNvSpPr/>
          <p:nvPr/>
        </p:nvSpPr>
        <p:spPr>
          <a:xfrm rot="12518497">
            <a:off x="-3700903" y="4634534"/>
            <a:ext cx="11318215" cy="819438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27" name="AutoShape 3"/>
          <p:cNvSpPr/>
          <p:nvPr/>
        </p:nvSpPr>
        <p:spPr>
          <a:xfrm>
            <a:off x="-400679" y="2653008"/>
            <a:ext cx="6492242" cy="1"/>
          </a:xfrm>
          <a:prstGeom prst="line">
            <a:avLst/>
          </a:prstGeom>
          <a:ln w="9525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28" name="Freeform 4"/>
          <p:cNvSpPr/>
          <p:nvPr/>
        </p:nvSpPr>
        <p:spPr>
          <a:xfrm>
            <a:off x="1958205" y="2976858"/>
            <a:ext cx="6356959" cy="635696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34" name="Group 5"/>
          <p:cNvGrpSpPr/>
          <p:nvPr/>
        </p:nvGrpSpPr>
        <p:grpSpPr>
          <a:xfrm>
            <a:off x="10736739" y="181553"/>
            <a:ext cx="7223979" cy="9923895"/>
            <a:chOff x="0" y="0"/>
            <a:chExt cx="7223977" cy="9923893"/>
          </a:xfrm>
        </p:grpSpPr>
        <p:sp>
          <p:nvSpPr>
            <p:cNvPr id="129" name="Freeform 6"/>
            <p:cNvSpPr/>
            <p:nvPr/>
          </p:nvSpPr>
          <p:spPr>
            <a:xfrm>
              <a:off x="153203" y="-1"/>
              <a:ext cx="7070775" cy="9923895"/>
            </a:xfrm>
            <a:prstGeom prst="rect">
              <a:avLst/>
            </a:prstGeom>
            <a:blipFill rotWithShape="1">
              <a:blip r:embed="rId4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0" name="TextBox 7"/>
            <p:cNvSpPr txBox="1"/>
            <p:nvPr/>
          </p:nvSpPr>
          <p:spPr>
            <a:xfrm>
              <a:off x="598053" y="1021231"/>
              <a:ext cx="2516281" cy="318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lvl1pPr>
            </a:lstStyle>
            <a:p>
              <a:pPr/>
              <a:r>
                <a:t>No buscar trabajo</a:t>
              </a:r>
            </a:p>
          </p:txBody>
        </p:sp>
        <p:sp>
          <p:nvSpPr>
            <p:cNvPr id="131" name="TextBox 8"/>
            <p:cNvSpPr txBox="1"/>
            <p:nvPr/>
          </p:nvSpPr>
          <p:spPr>
            <a:xfrm>
              <a:off x="264392" y="3348446"/>
              <a:ext cx="3183603" cy="6357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Imprimir tu CV e ir a </a:t>
              </a:r>
            </a:p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las empresas a dárselo</a:t>
              </a:r>
            </a:p>
          </p:txBody>
        </p:sp>
        <p:sp>
          <p:nvSpPr>
            <p:cNvPr id="132" name="TextBox 9"/>
            <p:cNvSpPr txBox="1"/>
            <p:nvPr/>
          </p:nvSpPr>
          <p:spPr>
            <a:xfrm>
              <a:off x="-1" y="5848575"/>
              <a:ext cx="3688591" cy="635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lvl1pPr>
            </a:lstStyle>
            <a:p>
              <a:pPr/>
              <a:r>
                <a:t>Meterte a Linkedin o Infojobs y echar CV’s </a:t>
              </a:r>
            </a:p>
          </p:txBody>
        </p:sp>
        <p:sp>
          <p:nvSpPr>
            <p:cNvPr id="133" name="TextBox 10"/>
            <p:cNvSpPr txBox="1"/>
            <p:nvPr/>
          </p:nvSpPr>
          <p:spPr>
            <a:xfrm>
              <a:off x="-1" y="7880753"/>
              <a:ext cx="3577078" cy="15882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Scrapearte todas las ofertas de Infojobs </a:t>
              </a:r>
            </a:p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 y analizarlo utilizando tu propia herramienta con inteligencia artificial</a:t>
              </a:r>
            </a:p>
          </p:txBody>
        </p:sp>
      </p:grpSp>
      <p:sp>
        <p:nvSpPr>
          <p:cNvPr id="135" name="Freeform 12"/>
          <p:cNvSpPr/>
          <p:nvPr/>
        </p:nvSpPr>
        <p:spPr>
          <a:xfrm>
            <a:off x="10736740" y="5143500"/>
            <a:ext cx="7551261" cy="51435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68" y="0"/>
                </a:moveTo>
                <a:lnTo>
                  <a:pt x="21032" y="0"/>
                </a:lnTo>
                <a:cubicBezTo>
                  <a:pt x="21346" y="0"/>
                  <a:pt x="21600" y="373"/>
                  <a:pt x="21600" y="834"/>
                </a:cubicBezTo>
                <a:lnTo>
                  <a:pt x="21600" y="20766"/>
                </a:lnTo>
                <a:cubicBezTo>
                  <a:pt x="21600" y="20987"/>
                  <a:pt x="21540" y="21199"/>
                  <a:pt x="21434" y="21356"/>
                </a:cubicBezTo>
                <a:cubicBezTo>
                  <a:pt x="21327" y="21512"/>
                  <a:pt x="21183" y="21600"/>
                  <a:pt x="21032" y="21600"/>
                </a:cubicBezTo>
                <a:lnTo>
                  <a:pt x="568" y="21600"/>
                </a:lnTo>
                <a:cubicBezTo>
                  <a:pt x="417" y="21600"/>
                  <a:pt x="273" y="21512"/>
                  <a:pt x="166" y="21356"/>
                </a:cubicBezTo>
                <a:cubicBezTo>
                  <a:pt x="60" y="21199"/>
                  <a:pt x="0" y="20987"/>
                  <a:pt x="0" y="20766"/>
                </a:cubicBezTo>
                <a:lnTo>
                  <a:pt x="0" y="834"/>
                </a:lnTo>
                <a:cubicBezTo>
                  <a:pt x="0" y="613"/>
                  <a:pt x="60" y="401"/>
                  <a:pt x="166" y="244"/>
                </a:cubicBezTo>
                <a:cubicBezTo>
                  <a:pt x="273" y="88"/>
                  <a:pt x="417" y="0"/>
                  <a:pt x="568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36" name="Freeform 15"/>
          <p:cNvSpPr/>
          <p:nvPr/>
        </p:nvSpPr>
        <p:spPr>
          <a:xfrm>
            <a:off x="4631562" y="1750363"/>
            <a:ext cx="5082362" cy="578797"/>
          </a:xfrm>
          <a:prstGeom prst="rect">
            <a:avLst/>
          </a:prstGeom>
          <a:solidFill>
            <a:srgbClr val="16FF88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37" name="TextBox 17"/>
          <p:cNvSpPr txBox="1"/>
          <p:nvPr/>
        </p:nvSpPr>
        <p:spPr>
          <a:xfrm>
            <a:off x="551010" y="427546"/>
            <a:ext cx="9891252" cy="1881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7400"/>
              </a:lnSpc>
              <a:defRPr b="1" sz="6500">
                <a:latin typeface="Montaser Arabic Bold"/>
                <a:ea typeface="Montaser Arabic Bold"/>
                <a:cs typeface="Montaser Arabic Bold"/>
                <a:sym typeface="Montaser Arabic Bold"/>
              </a:defRPr>
            </a:lvl1pPr>
          </a:lstStyle>
          <a:p>
            <a:pPr/>
            <a:r>
              <a:t>¿Cómo encuentra trabajo un informático?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Freeform 2"/>
          <p:cNvSpPr/>
          <p:nvPr/>
        </p:nvSpPr>
        <p:spPr>
          <a:xfrm rot="12518497">
            <a:off x="-3700903" y="4634534"/>
            <a:ext cx="11318215" cy="819438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0" name="AutoShape 3"/>
          <p:cNvSpPr/>
          <p:nvPr/>
        </p:nvSpPr>
        <p:spPr>
          <a:xfrm>
            <a:off x="-400679" y="2653008"/>
            <a:ext cx="6492242" cy="1"/>
          </a:xfrm>
          <a:prstGeom prst="line">
            <a:avLst/>
          </a:prstGeom>
          <a:ln w="9525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1" name="Freeform 4"/>
          <p:cNvSpPr/>
          <p:nvPr/>
        </p:nvSpPr>
        <p:spPr>
          <a:xfrm>
            <a:off x="1958205" y="2976858"/>
            <a:ext cx="6356959" cy="635696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47" name="Group 5"/>
          <p:cNvGrpSpPr/>
          <p:nvPr/>
        </p:nvGrpSpPr>
        <p:grpSpPr>
          <a:xfrm>
            <a:off x="10736739" y="181553"/>
            <a:ext cx="7223979" cy="9923895"/>
            <a:chOff x="0" y="0"/>
            <a:chExt cx="7223977" cy="9923893"/>
          </a:xfrm>
        </p:grpSpPr>
        <p:sp>
          <p:nvSpPr>
            <p:cNvPr id="142" name="Freeform 6"/>
            <p:cNvSpPr/>
            <p:nvPr/>
          </p:nvSpPr>
          <p:spPr>
            <a:xfrm>
              <a:off x="153203" y="-1"/>
              <a:ext cx="7070775" cy="9923895"/>
            </a:xfrm>
            <a:prstGeom prst="rect">
              <a:avLst/>
            </a:prstGeom>
            <a:blipFill rotWithShape="1">
              <a:blip r:embed="rId4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3" name="TextBox 7"/>
            <p:cNvSpPr txBox="1"/>
            <p:nvPr/>
          </p:nvSpPr>
          <p:spPr>
            <a:xfrm>
              <a:off x="598053" y="1021231"/>
              <a:ext cx="2516281" cy="318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lvl1pPr>
            </a:lstStyle>
            <a:p>
              <a:pPr/>
              <a:r>
                <a:t>No buscar trabajo</a:t>
              </a:r>
            </a:p>
          </p:txBody>
        </p:sp>
        <p:sp>
          <p:nvSpPr>
            <p:cNvPr id="144" name="TextBox 8"/>
            <p:cNvSpPr txBox="1"/>
            <p:nvPr/>
          </p:nvSpPr>
          <p:spPr>
            <a:xfrm>
              <a:off x="264392" y="3348446"/>
              <a:ext cx="3183603" cy="6357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Imprimir tu CV e ir a </a:t>
              </a:r>
            </a:p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las empresas a dárselo</a:t>
              </a:r>
            </a:p>
          </p:txBody>
        </p:sp>
        <p:sp>
          <p:nvSpPr>
            <p:cNvPr id="145" name="TextBox 9"/>
            <p:cNvSpPr txBox="1"/>
            <p:nvPr/>
          </p:nvSpPr>
          <p:spPr>
            <a:xfrm>
              <a:off x="-1" y="5848575"/>
              <a:ext cx="3688591" cy="635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lvl1pPr>
            </a:lstStyle>
            <a:p>
              <a:pPr/>
              <a:r>
                <a:t>Meterte a Linkedin o Infojobs y echar CV’s </a:t>
              </a:r>
            </a:p>
          </p:txBody>
        </p:sp>
        <p:sp>
          <p:nvSpPr>
            <p:cNvPr id="146" name="TextBox 10"/>
            <p:cNvSpPr txBox="1"/>
            <p:nvPr/>
          </p:nvSpPr>
          <p:spPr>
            <a:xfrm>
              <a:off x="-1" y="7880753"/>
              <a:ext cx="3577078" cy="15882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Scrapearte todas las ofertas de Infojobs </a:t>
              </a:r>
            </a:p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 y analizarlo utilizando tu propia herramienta con inteligencia artificial</a:t>
              </a:r>
            </a:p>
          </p:txBody>
        </p:sp>
      </p:grpSp>
      <p:sp>
        <p:nvSpPr>
          <p:cNvPr id="148" name="Freeform 12"/>
          <p:cNvSpPr/>
          <p:nvPr/>
        </p:nvSpPr>
        <p:spPr>
          <a:xfrm>
            <a:off x="10248751" y="7420785"/>
            <a:ext cx="8039249" cy="28662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501" y="0"/>
                </a:moveTo>
                <a:lnTo>
                  <a:pt x="21099" y="0"/>
                </a:lnTo>
                <a:cubicBezTo>
                  <a:pt x="21376" y="0"/>
                  <a:pt x="21600" y="629"/>
                  <a:pt x="21600" y="1405"/>
                </a:cubicBezTo>
                <a:lnTo>
                  <a:pt x="21600" y="20195"/>
                </a:lnTo>
                <a:cubicBezTo>
                  <a:pt x="21600" y="20971"/>
                  <a:pt x="21376" y="21600"/>
                  <a:pt x="21099" y="21600"/>
                </a:cubicBezTo>
                <a:lnTo>
                  <a:pt x="501" y="21600"/>
                </a:lnTo>
                <a:cubicBezTo>
                  <a:pt x="224" y="21600"/>
                  <a:pt x="0" y="20971"/>
                  <a:pt x="0" y="20195"/>
                </a:cubicBezTo>
                <a:lnTo>
                  <a:pt x="0" y="1405"/>
                </a:lnTo>
                <a:cubicBezTo>
                  <a:pt x="0" y="629"/>
                  <a:pt x="224" y="0"/>
                  <a:pt x="501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9" name="Freeform 15"/>
          <p:cNvSpPr/>
          <p:nvPr/>
        </p:nvSpPr>
        <p:spPr>
          <a:xfrm>
            <a:off x="4696321" y="1750363"/>
            <a:ext cx="5082362" cy="578797"/>
          </a:xfrm>
          <a:prstGeom prst="rect">
            <a:avLst/>
          </a:prstGeom>
          <a:solidFill>
            <a:srgbClr val="16FF88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0" name="TextBox 17"/>
          <p:cNvSpPr txBox="1"/>
          <p:nvPr/>
        </p:nvSpPr>
        <p:spPr>
          <a:xfrm>
            <a:off x="551010" y="427546"/>
            <a:ext cx="9740383" cy="1881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7400"/>
              </a:lnSpc>
              <a:defRPr b="1" sz="6500">
                <a:latin typeface="Montaser Arabic Bold"/>
                <a:ea typeface="Montaser Arabic Bold"/>
                <a:cs typeface="Montaser Arabic Bold"/>
                <a:sym typeface="Montaser Arabic Bold"/>
              </a:defRPr>
            </a:lvl1pPr>
          </a:lstStyle>
          <a:p>
            <a:pPr/>
            <a:r>
              <a:t>¿Cómo encuentra trabajo un informático?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Freeform 2"/>
          <p:cNvSpPr/>
          <p:nvPr/>
        </p:nvSpPr>
        <p:spPr>
          <a:xfrm rot="12518497">
            <a:off x="-3700903" y="4634534"/>
            <a:ext cx="11318215" cy="8194388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3" name="AutoShape 3"/>
          <p:cNvSpPr/>
          <p:nvPr/>
        </p:nvSpPr>
        <p:spPr>
          <a:xfrm>
            <a:off x="-400679" y="2653008"/>
            <a:ext cx="6492242" cy="1"/>
          </a:xfrm>
          <a:prstGeom prst="line">
            <a:avLst/>
          </a:prstGeom>
          <a:ln w="9525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54" name="Freeform 4"/>
          <p:cNvSpPr/>
          <p:nvPr/>
        </p:nvSpPr>
        <p:spPr>
          <a:xfrm>
            <a:off x="1958205" y="2976858"/>
            <a:ext cx="6356959" cy="6356961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60" name="Group 5"/>
          <p:cNvGrpSpPr/>
          <p:nvPr/>
        </p:nvGrpSpPr>
        <p:grpSpPr>
          <a:xfrm>
            <a:off x="10736739" y="181553"/>
            <a:ext cx="7223979" cy="9923895"/>
            <a:chOff x="0" y="0"/>
            <a:chExt cx="7223977" cy="9923893"/>
          </a:xfrm>
        </p:grpSpPr>
        <p:sp>
          <p:nvSpPr>
            <p:cNvPr id="155" name="Freeform 6"/>
            <p:cNvSpPr/>
            <p:nvPr/>
          </p:nvSpPr>
          <p:spPr>
            <a:xfrm>
              <a:off x="153203" y="-1"/>
              <a:ext cx="7070775" cy="9923895"/>
            </a:xfrm>
            <a:prstGeom prst="rect">
              <a:avLst/>
            </a:prstGeom>
            <a:blipFill rotWithShape="1">
              <a:blip r:embed="rId4"/>
              <a:srcRect l="0" t="0" r="0" b="0"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56" name="TextBox 7"/>
            <p:cNvSpPr txBox="1"/>
            <p:nvPr/>
          </p:nvSpPr>
          <p:spPr>
            <a:xfrm>
              <a:off x="598053" y="1021231"/>
              <a:ext cx="2516281" cy="3182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lvl1pPr>
            </a:lstStyle>
            <a:p>
              <a:pPr/>
              <a:r>
                <a:t>No buscar trabajo</a:t>
              </a:r>
            </a:p>
          </p:txBody>
        </p:sp>
        <p:sp>
          <p:nvSpPr>
            <p:cNvPr id="157" name="TextBox 8"/>
            <p:cNvSpPr txBox="1"/>
            <p:nvPr/>
          </p:nvSpPr>
          <p:spPr>
            <a:xfrm>
              <a:off x="264392" y="3348446"/>
              <a:ext cx="3183603" cy="6357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Imprimir tu CV e ir a </a:t>
              </a:r>
            </a:p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las empresas a dárselo</a:t>
              </a:r>
            </a:p>
          </p:txBody>
        </p:sp>
        <p:sp>
          <p:nvSpPr>
            <p:cNvPr id="158" name="TextBox 9"/>
            <p:cNvSpPr txBox="1"/>
            <p:nvPr/>
          </p:nvSpPr>
          <p:spPr>
            <a:xfrm>
              <a:off x="-1" y="5848575"/>
              <a:ext cx="3688591" cy="6357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>
              <a:lvl1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lvl1pPr>
            </a:lstStyle>
            <a:p>
              <a:pPr/>
              <a:r>
                <a:t>Meterte a Linkedin o Infojobs y echar CV’s </a:t>
              </a:r>
            </a:p>
          </p:txBody>
        </p:sp>
        <p:sp>
          <p:nvSpPr>
            <p:cNvPr id="159" name="TextBox 10"/>
            <p:cNvSpPr txBox="1"/>
            <p:nvPr/>
          </p:nvSpPr>
          <p:spPr>
            <a:xfrm>
              <a:off x="-1" y="7880753"/>
              <a:ext cx="3577078" cy="158825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spAutoFit/>
            </a:bodyPr>
            <a:lstStyle/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Scrapearte todas las ofertas de Infojobs </a:t>
              </a:r>
            </a:p>
            <a:p>
              <a:pPr algn="ctr">
                <a:lnSpc>
                  <a:spcPts val="2500"/>
                </a:lnSpc>
                <a:defRPr sz="2200">
                  <a:latin typeface="Montaser Arabic"/>
                  <a:ea typeface="Montaser Arabic"/>
                  <a:cs typeface="Montaser Arabic"/>
                  <a:sym typeface="Montaser Arabic"/>
                </a:defRPr>
              </a:pPr>
              <a:r>
                <a:t> y analizarlo utilizando tu propia herramienta con inteligencia artificial</a:t>
              </a:r>
            </a:p>
          </p:txBody>
        </p:sp>
      </p:grpSp>
      <p:sp>
        <p:nvSpPr>
          <p:cNvPr id="161" name="Freeform 12"/>
          <p:cNvSpPr/>
          <p:nvPr/>
        </p:nvSpPr>
        <p:spPr>
          <a:xfrm>
            <a:off x="4657466" y="1844516"/>
            <a:ext cx="5082362" cy="578797"/>
          </a:xfrm>
          <a:prstGeom prst="rect">
            <a:avLst/>
          </a:prstGeom>
          <a:solidFill>
            <a:srgbClr val="16FF88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2" name="TextBox 14"/>
          <p:cNvSpPr txBox="1"/>
          <p:nvPr/>
        </p:nvSpPr>
        <p:spPr>
          <a:xfrm>
            <a:off x="551010" y="427546"/>
            <a:ext cx="9817942" cy="1881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7400"/>
              </a:lnSpc>
              <a:defRPr b="1" sz="6500">
                <a:latin typeface="Montaser Arabic Bold"/>
                <a:ea typeface="Montaser Arabic Bold"/>
                <a:cs typeface="Montaser Arabic Bold"/>
                <a:sym typeface="Montaser Arabic Bold"/>
              </a:defRPr>
            </a:lvl1pPr>
          </a:lstStyle>
          <a:p>
            <a:pPr/>
            <a:r>
              <a:t>¿Cómo encuentra trabajo un informático?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Freeform 2"/>
          <p:cNvSpPr/>
          <p:nvPr/>
        </p:nvSpPr>
        <p:spPr>
          <a:xfrm rot="2844368">
            <a:off x="12134205" y="-714761"/>
            <a:ext cx="10250190" cy="6188554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5" name="Freeform 3"/>
          <p:cNvSpPr/>
          <p:nvPr/>
        </p:nvSpPr>
        <p:spPr>
          <a:xfrm rot="21376578">
            <a:off x="-2509498" y="5893125"/>
            <a:ext cx="7917324" cy="760063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6" name="AutoShape 4"/>
          <p:cNvSpPr/>
          <p:nvPr/>
        </p:nvSpPr>
        <p:spPr>
          <a:xfrm>
            <a:off x="1028699" y="1960030"/>
            <a:ext cx="6492242" cy="1"/>
          </a:xfrm>
          <a:prstGeom prst="line">
            <a:avLst/>
          </a:prstGeom>
          <a:ln w="9525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67" name="Freeform 5"/>
          <p:cNvSpPr/>
          <p:nvPr/>
        </p:nvSpPr>
        <p:spPr>
          <a:xfrm>
            <a:off x="1028700" y="2763859"/>
            <a:ext cx="1753599" cy="17536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68" name="AutoShape 6"/>
          <p:cNvSpPr/>
          <p:nvPr/>
        </p:nvSpPr>
        <p:spPr>
          <a:xfrm>
            <a:off x="3004571" y="3770060"/>
            <a:ext cx="4516370" cy="1"/>
          </a:xfrm>
          <a:prstGeom prst="line">
            <a:avLst/>
          </a:prstGeom>
          <a:ln w="95250" cap="rnd">
            <a:solidFill>
              <a:srgbClr val="5271FF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69" name="Freeform 7"/>
          <p:cNvSpPr/>
          <p:nvPr/>
        </p:nvSpPr>
        <p:spPr>
          <a:xfrm>
            <a:off x="7729832" y="2263816"/>
            <a:ext cx="2005109" cy="2005110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0" name="AutoShape 8"/>
          <p:cNvSpPr/>
          <p:nvPr/>
        </p:nvSpPr>
        <p:spPr>
          <a:xfrm>
            <a:off x="14421329" y="5427753"/>
            <a:ext cx="1" cy="1478238"/>
          </a:xfrm>
          <a:prstGeom prst="line">
            <a:avLst/>
          </a:prstGeom>
          <a:ln w="95250" cap="rnd">
            <a:solidFill>
              <a:srgbClr val="5271FF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71" name="Freeform 9"/>
          <p:cNvSpPr/>
          <p:nvPr/>
        </p:nvSpPr>
        <p:spPr>
          <a:xfrm>
            <a:off x="13142341" y="1960030"/>
            <a:ext cx="2557975" cy="2557975"/>
          </a:xfrm>
          <a:prstGeom prst="rect">
            <a:avLst/>
          </a:prstGeom>
          <a:blipFill>
            <a:blip r:embed="rId6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2" name="AutoShape 10"/>
          <p:cNvSpPr/>
          <p:nvPr/>
        </p:nvSpPr>
        <p:spPr>
          <a:xfrm>
            <a:off x="10760009" y="3770060"/>
            <a:ext cx="2112020" cy="1"/>
          </a:xfrm>
          <a:prstGeom prst="line">
            <a:avLst/>
          </a:prstGeom>
          <a:ln w="95250" cap="rnd">
            <a:solidFill>
              <a:srgbClr val="5271FF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73" name="Freeform 11"/>
          <p:cNvSpPr/>
          <p:nvPr/>
        </p:nvSpPr>
        <p:spPr>
          <a:xfrm>
            <a:off x="8988827" y="3336888"/>
            <a:ext cx="1180571" cy="1180571"/>
          </a:xfrm>
          <a:prstGeom prst="rect">
            <a:avLst/>
          </a:prstGeom>
          <a:blipFill>
            <a:blip r:embed="rId7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4" name="Freeform 12"/>
          <p:cNvSpPr/>
          <p:nvPr/>
        </p:nvSpPr>
        <p:spPr>
          <a:xfrm>
            <a:off x="13223141" y="6905990"/>
            <a:ext cx="2396376" cy="2396377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5" name="Freeform 13"/>
          <p:cNvSpPr/>
          <p:nvPr/>
        </p:nvSpPr>
        <p:spPr>
          <a:xfrm>
            <a:off x="11512738" y="5928307"/>
            <a:ext cx="2237338" cy="2237337"/>
          </a:xfrm>
          <a:prstGeom prst="rect">
            <a:avLst/>
          </a:prstGeom>
          <a:blipFill>
            <a:blip r:embed="rId8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6" name="AutoShape 14"/>
          <p:cNvSpPr/>
          <p:nvPr/>
        </p:nvSpPr>
        <p:spPr>
          <a:xfrm flipH="1">
            <a:off x="8988827" y="8484552"/>
            <a:ext cx="4263085" cy="1"/>
          </a:xfrm>
          <a:prstGeom prst="line">
            <a:avLst/>
          </a:prstGeom>
          <a:ln w="95250" cap="rnd">
            <a:solidFill>
              <a:srgbClr val="5271FF"/>
            </a:solidFill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77" name="Freeform 15"/>
          <p:cNvSpPr/>
          <p:nvPr/>
        </p:nvSpPr>
        <p:spPr>
          <a:xfrm>
            <a:off x="5990937" y="6779779"/>
            <a:ext cx="2997890" cy="2997891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8" name="Freeform 17"/>
          <p:cNvSpPr/>
          <p:nvPr/>
        </p:nvSpPr>
        <p:spPr>
          <a:xfrm>
            <a:off x="7138576" y="1096981"/>
            <a:ext cx="2440537" cy="578797"/>
          </a:xfrm>
          <a:prstGeom prst="rect">
            <a:avLst/>
          </a:prstGeom>
          <a:solidFill>
            <a:srgbClr val="FF83EF"/>
          </a:soli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79" name="TextBox 19"/>
          <p:cNvSpPr txBox="1"/>
          <p:nvPr/>
        </p:nvSpPr>
        <p:spPr>
          <a:xfrm>
            <a:off x="661921" y="720101"/>
            <a:ext cx="9621072" cy="9416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7400"/>
              </a:lnSpc>
              <a:defRPr b="1" sz="6500">
                <a:latin typeface="Montaser Arabic Bold"/>
                <a:ea typeface="Montaser Arabic Bold"/>
                <a:cs typeface="Montaser Arabic Bold"/>
                <a:sym typeface="Montaser Arabic Bold"/>
              </a:defRPr>
            </a:lvl1pPr>
          </a:lstStyle>
          <a:p>
            <a:pPr/>
            <a:r>
              <a:t>¿Qué vamos a hacer?</a:t>
            </a:r>
          </a:p>
        </p:txBody>
      </p:sp>
      <p:sp>
        <p:nvSpPr>
          <p:cNvPr id="180" name="TextBox 20"/>
          <p:cNvSpPr txBox="1"/>
          <p:nvPr/>
        </p:nvSpPr>
        <p:spPr>
          <a:xfrm>
            <a:off x="3004571" y="4431267"/>
            <a:ext cx="4265434" cy="9908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ts val="3900"/>
              </a:lnSpc>
              <a:defRPr b="1" sz="3400">
                <a:latin typeface="Montaser Arabic Bold"/>
                <a:ea typeface="Montaser Arabic Bold"/>
                <a:cs typeface="Montaser Arabic Bold"/>
                <a:sym typeface="Montaser Arabic Bold"/>
              </a:defRPr>
            </a:pPr>
            <a:r>
              <a:t>Fase 1</a:t>
            </a:r>
          </a:p>
          <a:p>
            <a:pPr algn="ctr">
              <a:lnSpc>
                <a:spcPts val="3900"/>
              </a:lnSpc>
              <a:defRPr sz="3400">
                <a:latin typeface="Montaser Arabic"/>
                <a:ea typeface="Montaser Arabic"/>
                <a:cs typeface="Montaser Arabic"/>
                <a:sym typeface="Montaser Arabic"/>
              </a:defRPr>
            </a:pPr>
            <a:r>
              <a:t>Extracción de datos</a:t>
            </a:r>
          </a:p>
        </p:txBody>
      </p:sp>
      <p:sp>
        <p:nvSpPr>
          <p:cNvPr id="181" name="TextBox 21"/>
          <p:cNvSpPr txBox="1"/>
          <p:nvPr/>
        </p:nvSpPr>
        <p:spPr>
          <a:xfrm>
            <a:off x="7408974" y="4611527"/>
            <a:ext cx="2874021" cy="488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3600"/>
              </a:lnSpc>
              <a:defRPr b="1" sz="3100">
                <a:latin typeface="Montaser Arabic Bold"/>
                <a:ea typeface="Montaser Arabic Bold"/>
                <a:cs typeface="Montaser Arabic Bold"/>
                <a:sym typeface="Montaser Arabic Bold"/>
              </a:defRPr>
            </a:lvl1pPr>
          </a:lstStyle>
          <a:p>
            <a:pPr/>
            <a:r>
              <a:t>🕸️ Crawl4AI 🕸️</a:t>
            </a:r>
          </a:p>
        </p:txBody>
      </p:sp>
      <p:sp>
        <p:nvSpPr>
          <p:cNvPr id="182" name="TextBox 22"/>
          <p:cNvSpPr txBox="1"/>
          <p:nvPr/>
        </p:nvSpPr>
        <p:spPr>
          <a:xfrm>
            <a:off x="12872028" y="4519133"/>
            <a:ext cx="3098603" cy="6357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ctr">
              <a:lnSpc>
                <a:spcPts val="2500"/>
              </a:lnSpc>
              <a:defRPr sz="2200">
                <a:latin typeface="Montaser Arabic"/>
                <a:ea typeface="Montaser Arabic"/>
                <a:cs typeface="Montaser Arabic"/>
                <a:sym typeface="Montaser Arabic"/>
              </a:defRPr>
            </a:pPr>
            <a:r>
              <a:t>130 ofertas de</a:t>
            </a:r>
          </a:p>
          <a:p>
            <a:pPr algn="ctr">
              <a:lnSpc>
                <a:spcPts val="2500"/>
              </a:lnSpc>
              <a:defRPr sz="2200">
                <a:latin typeface="Montaser Arabic"/>
                <a:ea typeface="Montaser Arabic"/>
                <a:cs typeface="Montaser Arabic"/>
                <a:sym typeface="Montaser Arabic"/>
              </a:defRPr>
            </a:pPr>
            <a:r>
              <a:t> trabajo estructuradas</a:t>
            </a:r>
          </a:p>
        </p:txBody>
      </p:sp>
      <p:sp>
        <p:nvSpPr>
          <p:cNvPr id="183" name="TextBox 23"/>
          <p:cNvSpPr txBox="1"/>
          <p:nvPr/>
        </p:nvSpPr>
        <p:spPr>
          <a:xfrm>
            <a:off x="13251912" y="9108320"/>
            <a:ext cx="2338835" cy="4330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3400"/>
              </a:lnSpc>
              <a:defRPr b="1" sz="3000">
                <a:latin typeface="Montaser Arabic Bold"/>
                <a:ea typeface="Montaser Arabic Bold"/>
                <a:cs typeface="Montaser Arabic Bold"/>
                <a:sym typeface="Montaser Arabic Bold"/>
              </a:defRPr>
            </a:lvl1pPr>
          </a:lstStyle>
          <a:p>
            <a:pPr/>
            <a:r>
              <a:t>OfferExpert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Freeform 2"/>
          <p:cNvSpPr/>
          <p:nvPr/>
        </p:nvSpPr>
        <p:spPr>
          <a:xfrm flipH="1" rot="6724040">
            <a:off x="7774479" y="636225"/>
            <a:ext cx="14924754" cy="901455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6" name="AutoShape 3"/>
          <p:cNvSpPr/>
          <p:nvPr/>
        </p:nvSpPr>
        <p:spPr>
          <a:xfrm>
            <a:off x="-337099" y="2115940"/>
            <a:ext cx="6492242" cy="1"/>
          </a:xfrm>
          <a:prstGeom prst="line">
            <a:avLst/>
          </a:prstGeom>
          <a:ln w="95250">
            <a:solidFill>
              <a:srgbClr val="000000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87" name="Freeform 4"/>
          <p:cNvSpPr/>
          <p:nvPr/>
        </p:nvSpPr>
        <p:spPr>
          <a:xfrm>
            <a:off x="1471836" y="2837227"/>
            <a:ext cx="8240250" cy="346090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8" name="Freeform 5"/>
          <p:cNvSpPr/>
          <p:nvPr/>
        </p:nvSpPr>
        <p:spPr>
          <a:xfrm>
            <a:off x="3493370" y="6621982"/>
            <a:ext cx="11301259" cy="3136100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89" name="Freeform 6"/>
          <p:cNvSpPr/>
          <p:nvPr/>
        </p:nvSpPr>
        <p:spPr>
          <a:xfrm>
            <a:off x="12908946" y="2837227"/>
            <a:ext cx="3300758" cy="3300759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0" name="TextBox 7"/>
          <p:cNvSpPr txBox="1"/>
          <p:nvPr/>
        </p:nvSpPr>
        <p:spPr>
          <a:xfrm>
            <a:off x="693328" y="791763"/>
            <a:ext cx="8450672" cy="941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lnSpc>
                <a:spcPts val="7400"/>
              </a:lnSpc>
              <a:defRPr b="1" sz="6500">
                <a:latin typeface="Montaser Arabic Bold"/>
                <a:ea typeface="Montaser Arabic Bold"/>
                <a:cs typeface="Montaser Arabic Bold"/>
                <a:sym typeface="Montaser Arabic Bold"/>
              </a:defRPr>
            </a:lvl1pPr>
          </a:lstStyle>
          <a:p>
            <a:pPr/>
            <a:r>
              <a:t>¿Qué vamos a usar?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Freeform 2"/>
          <p:cNvSpPr/>
          <p:nvPr/>
        </p:nvSpPr>
        <p:spPr>
          <a:xfrm rot="18062792">
            <a:off x="-2372447" y="-916230"/>
            <a:ext cx="10624502" cy="10603081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3" name="AutoShape 3"/>
          <p:cNvSpPr/>
          <p:nvPr/>
        </p:nvSpPr>
        <p:spPr>
          <a:xfrm>
            <a:off x="-1289680" y="1520825"/>
            <a:ext cx="6492241" cy="0"/>
          </a:xfrm>
          <a:prstGeom prst="line">
            <a:avLst/>
          </a:prstGeom>
          <a:ln w="95250">
            <a:solidFill>
              <a:srgbClr val="FFFFFF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94" name="Freeform 4"/>
          <p:cNvSpPr/>
          <p:nvPr/>
        </p:nvSpPr>
        <p:spPr>
          <a:xfrm>
            <a:off x="4570969" y="2602212"/>
            <a:ext cx="11301260" cy="5847993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5" name="Freeform 5"/>
          <p:cNvSpPr/>
          <p:nvPr/>
        </p:nvSpPr>
        <p:spPr>
          <a:xfrm>
            <a:off x="14524071" y="7126944"/>
            <a:ext cx="1018508" cy="1018508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96" name="TextBox 6"/>
          <p:cNvSpPr txBox="1"/>
          <p:nvPr/>
        </p:nvSpPr>
        <p:spPr>
          <a:xfrm>
            <a:off x="1226881" y="565150"/>
            <a:ext cx="3975680" cy="941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just">
              <a:lnSpc>
                <a:spcPts val="7400"/>
              </a:lnSpc>
              <a:defRPr b="1" sz="6500">
                <a:solidFill>
                  <a:srgbClr val="FFFFFF"/>
                </a:solidFill>
                <a:latin typeface="Montaser Arabic Bold"/>
                <a:ea typeface="Montaser Arabic Bold"/>
                <a:cs typeface="Montaser Arabic Bold"/>
                <a:sym typeface="Montaser Arabic Bold"/>
              </a:defRPr>
            </a:lvl1pPr>
          </a:lstStyle>
          <a:p>
            <a:pPr/>
            <a:r>
              <a:t>Crawl4AI</a:t>
            </a:r>
          </a:p>
        </p:txBody>
      </p:sp>
      <p:sp>
        <p:nvSpPr>
          <p:cNvPr id="197" name="TextBox 7"/>
          <p:cNvSpPr txBox="1"/>
          <p:nvPr/>
        </p:nvSpPr>
        <p:spPr>
          <a:xfrm>
            <a:off x="11314203" y="2052133"/>
            <a:ext cx="4562328" cy="3444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>
              <a:lnSpc>
                <a:spcPts val="2700"/>
              </a:lnSpc>
              <a:defRPr sz="2400">
                <a:latin typeface="Montaser Arabic"/>
                <a:ea typeface="Montaser Arabic"/>
                <a:cs typeface="Montaser Arabic"/>
                <a:sym typeface="Montaser Arabic"/>
              </a:defRPr>
            </a:lvl1pPr>
          </a:lstStyle>
          <a:p>
            <a:pPr/>
            <a:r>
              <a:t>Cómo crear mi primer crawler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